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6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22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1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6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6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3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6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45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E13-B3A8-4296-871A-72DB5FAACF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02B4-2CF2-412B-8F1D-CBA72885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092278-A31E-4DD8-99AB-C3E8FBED4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71082"/>
              </p:ext>
            </p:extLst>
          </p:nvPr>
        </p:nvGraphicFramePr>
        <p:xfrm>
          <a:off x="127123" y="841180"/>
          <a:ext cx="11959584" cy="537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264">
                  <a:extLst>
                    <a:ext uri="{9D8B030D-6E8A-4147-A177-3AD203B41FA5}">
                      <a16:colId xmlns:a16="http://schemas.microsoft.com/office/drawing/2014/main" val="1963224175"/>
                    </a:ext>
                  </a:extLst>
                </a:gridCol>
                <a:gridCol w="1993264">
                  <a:extLst>
                    <a:ext uri="{9D8B030D-6E8A-4147-A177-3AD203B41FA5}">
                      <a16:colId xmlns:a16="http://schemas.microsoft.com/office/drawing/2014/main" val="4220080428"/>
                    </a:ext>
                  </a:extLst>
                </a:gridCol>
                <a:gridCol w="1993264">
                  <a:extLst>
                    <a:ext uri="{9D8B030D-6E8A-4147-A177-3AD203B41FA5}">
                      <a16:colId xmlns:a16="http://schemas.microsoft.com/office/drawing/2014/main" val="2182371498"/>
                    </a:ext>
                  </a:extLst>
                </a:gridCol>
                <a:gridCol w="1993264">
                  <a:extLst>
                    <a:ext uri="{9D8B030D-6E8A-4147-A177-3AD203B41FA5}">
                      <a16:colId xmlns:a16="http://schemas.microsoft.com/office/drawing/2014/main" val="2359152984"/>
                    </a:ext>
                  </a:extLst>
                </a:gridCol>
                <a:gridCol w="1993264">
                  <a:extLst>
                    <a:ext uri="{9D8B030D-6E8A-4147-A177-3AD203B41FA5}">
                      <a16:colId xmlns:a16="http://schemas.microsoft.com/office/drawing/2014/main" val="3308589840"/>
                    </a:ext>
                  </a:extLst>
                </a:gridCol>
                <a:gridCol w="1993264">
                  <a:extLst>
                    <a:ext uri="{9D8B030D-6E8A-4147-A177-3AD203B41FA5}">
                      <a16:colId xmlns:a16="http://schemas.microsoft.com/office/drawing/2014/main" val="2034153628"/>
                    </a:ext>
                  </a:extLst>
                </a:gridCol>
              </a:tblGrid>
              <a:tr h="457094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Wednesday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00107"/>
                  </a:ext>
                </a:extLst>
              </a:tr>
              <a:tr h="457094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Breakfast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Selection of cereals, porridge, and fruits. Wholemeal bread with variety of spreads.     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766268"/>
                  </a:ext>
                </a:extLst>
              </a:tr>
              <a:tr h="777243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Morning snack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Courgette and herb muffins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Oranges and rice cakes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/>
                        <a:t>Cheese and crackers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Breadsticks and vegetable batons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Bagels and boiled eggs</a:t>
                      </a:r>
                    </a:p>
                    <a:p>
                      <a:pPr algn="ctr"/>
                      <a:r>
                        <a:rPr lang="en-GB" sz="1200" b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59103"/>
                  </a:ext>
                </a:extLst>
              </a:tr>
              <a:tr h="858829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Lunch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Vegetable hotpot with crusty bread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Tuna pasta bake with sweetcorn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/>
                        <a:t>Spaghetti Bolognese with hidden veg and garlic bread  </a:t>
                      </a:r>
                    </a:p>
                    <a:p>
                      <a:pPr algn="ctr"/>
                      <a:endParaRPr lang="en-GB" sz="1200" b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Chinese chicken curry with naan bread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Toad in the hole, roast potatoes and carrots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07521"/>
                  </a:ext>
                </a:extLst>
              </a:tr>
              <a:tr h="788955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Vegetarian option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Mexican bean chilli with crusty bread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Cheese and broccoli pasta bake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/>
                        <a:t>Red lentil Bolognese and garlic bread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Paneer Chinese curry with naan bread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Linda McCartney sausages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088860"/>
                  </a:ext>
                </a:extLst>
              </a:tr>
              <a:tr h="457094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Dessert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Yoghurt  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Bananas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/>
                        <a:t>Yoghurt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Chocolate</a:t>
                      </a:r>
                    </a:p>
                    <a:p>
                      <a:pPr algn="ctr"/>
                      <a:r>
                        <a:rPr lang="en-GB" sz="1200" b="0" dirty="0"/>
                        <a:t> brownie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Watermelon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440048"/>
                  </a:ext>
                </a:extLst>
              </a:tr>
              <a:tr h="752789">
                <a:tc rowSpan="3">
                  <a:txBody>
                    <a:bodyPr/>
                    <a:lstStyle/>
                    <a:p>
                      <a:r>
                        <a:rPr lang="en-GB" sz="1400" b="1" i="1" dirty="0"/>
                        <a:t>Mid afternoon snack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Cherry tomato and Butternut squash orzo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Spicy sweet potato soup with buttered wholemeal bread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/>
                        <a:t>Fish cakes with sweetcorn and pea side</a:t>
                      </a:r>
                      <a:endParaRPr lang="en-GB" sz="1200" b="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Jacket potato and beans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Chilli con carne with homemade tortilla chips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22047"/>
                  </a:ext>
                </a:extLst>
              </a:tr>
              <a:tr h="205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Spinach and pumpkin cakes with sweetcorn and pea side.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04663"/>
                  </a:ext>
                </a:extLst>
              </a:tr>
              <a:tr h="1690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Spinach and pumpkin cakes with sweetcorn and pea side.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Quorn mince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176315"/>
                  </a:ext>
                </a:extLst>
              </a:tr>
              <a:tr h="419241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Vegetarian option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76846"/>
                  </a:ext>
                </a:extLst>
              </a:tr>
            </a:tbl>
          </a:graphicData>
        </a:graphic>
      </p:graphicFrame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27DBAFA0-DFC2-416A-BE71-DCAFB79EDD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9" t="22552" r="8198" b="55218"/>
          <a:stretch/>
        </p:blipFill>
        <p:spPr>
          <a:xfrm>
            <a:off x="0" y="0"/>
            <a:ext cx="2552466" cy="535243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A56DE20-3457-41E9-BF27-EEB680F844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t="46625" r="8563" b="31145"/>
          <a:stretch/>
        </p:blipFill>
        <p:spPr>
          <a:xfrm>
            <a:off x="2552466" y="0"/>
            <a:ext cx="2772638" cy="58141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F56FD6C-77FC-4761-9DE2-310BB0D23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t="70229" r="16307" b="7541"/>
          <a:stretch/>
        </p:blipFill>
        <p:spPr>
          <a:xfrm>
            <a:off x="5325104" y="10522"/>
            <a:ext cx="2330293" cy="605403"/>
          </a:xfrm>
          <a:prstGeom prst="rect">
            <a:avLst/>
          </a:prstGeom>
        </p:spPr>
      </p:pic>
      <p:pic>
        <p:nvPicPr>
          <p:cNvPr id="13" name="Picture 12" descr="A close up of a womans face&#10;&#10;Description automatically generated">
            <a:extLst>
              <a:ext uri="{FF2B5EF4-FFF2-40B4-BE49-F238E27FC236}">
                <a16:creationId xmlns:a16="http://schemas.microsoft.com/office/drawing/2014/main" id="{B8523513-3867-4A14-ACFD-B9A860D2D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92" y="0"/>
            <a:ext cx="2460608" cy="8169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C7F001-423A-4F22-9186-33FE3366BDE9}"/>
              </a:ext>
            </a:extLst>
          </p:cNvPr>
          <p:cNvSpPr txBox="1"/>
          <p:nvPr/>
        </p:nvSpPr>
        <p:spPr>
          <a:xfrm>
            <a:off x="8772969" y="516530"/>
            <a:ext cx="2615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Autumn/Winter Menu </a:t>
            </a:r>
            <a:endParaRPr lang="en-GB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068300B9-B237-4035-B42E-464CFF7AF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297054" y="2014344"/>
            <a:ext cx="287024" cy="294866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016DE93D-7949-4992-8250-BFB99814B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2974706" y="2015286"/>
            <a:ext cx="298004" cy="290162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56F17F5-96BC-46AE-8935-FF9C4C1310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661102" y="2021714"/>
            <a:ext cx="290161" cy="298003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F074C9A2-B692-43EC-A3F0-5FD5CEDD0D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736099" y="2014344"/>
            <a:ext cx="290161" cy="298003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2B63682F-0CF3-43E1-B423-5179A729F8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051819" y="2017481"/>
            <a:ext cx="287024" cy="294866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47D3D83F-CB60-4EC1-BA17-FA1DA705E3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941488" y="2163345"/>
            <a:ext cx="290161" cy="298003"/>
          </a:xfrm>
          <a:prstGeom prst="rect">
            <a:avLst/>
          </a:prstGeom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C3656253-6BD4-4E53-9995-55A45933A6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544133" y="2021714"/>
            <a:ext cx="290161" cy="298003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56C41658-53F0-4827-97D5-865CADED71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0870822" y="2017711"/>
            <a:ext cx="298004" cy="290162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A3E1D188-988D-4CC5-A787-D964675F93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8" t="23125" r="59735" b="57958"/>
          <a:stretch/>
        </p:blipFill>
        <p:spPr>
          <a:xfrm>
            <a:off x="11205354" y="2007132"/>
            <a:ext cx="294866" cy="302709"/>
          </a:xfrm>
          <a:prstGeom prst="rect">
            <a:avLst/>
          </a:prstGeom>
        </p:spPr>
      </p:pic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A0BE180A-AF94-402D-B856-6D7A7F5154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417842" y="3026892"/>
            <a:ext cx="290161" cy="298003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831752ED-A9B2-4B63-A71B-F0AA329626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2773938" y="3024801"/>
            <a:ext cx="299573" cy="288593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D3B91FBB-2F3D-4710-9E60-BE90CA0E1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150784" y="3030029"/>
            <a:ext cx="287024" cy="294866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B498AF80-CA6F-4AF0-8885-04C9162650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t="70886" r="68322" b="11079"/>
          <a:stretch/>
        </p:blipFill>
        <p:spPr>
          <a:xfrm>
            <a:off x="3464178" y="3023231"/>
            <a:ext cx="299573" cy="288593"/>
          </a:xfrm>
          <a:prstGeom prst="rect">
            <a:avLst/>
          </a:prstGeom>
        </p:spPr>
      </p:pic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id="{DD3F6039-D6A8-4B6F-B420-702CC8200F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544132" y="3030029"/>
            <a:ext cx="290161" cy="298003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618C80CE-8B0C-4858-BB19-98B1BED595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888438" y="3037940"/>
            <a:ext cx="287024" cy="294866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FCB080A9-5112-4B8C-A265-4B2997C43A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1217309" y="3023721"/>
            <a:ext cx="298004" cy="290162"/>
          </a:xfrm>
          <a:prstGeom prst="rect">
            <a:avLst/>
          </a:prstGeom>
        </p:spPr>
      </p:pic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id="{8A035EE2-459C-4523-9C18-0E2BACD88A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599281" y="3024800"/>
            <a:ext cx="290161" cy="298003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A429C025-9B27-426E-ACD9-1F4F8B2B64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47643" r="76830" b="34224"/>
          <a:stretch/>
        </p:blipFill>
        <p:spPr>
          <a:xfrm>
            <a:off x="4929623" y="3032642"/>
            <a:ext cx="298004" cy="290161"/>
          </a:xfrm>
          <a:prstGeom prst="rect">
            <a:avLst/>
          </a:prstGeom>
        </p:spPr>
      </p:pic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A3EDDCA3-4AD0-49F4-9A21-6779D2715E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5255747" y="3030029"/>
            <a:ext cx="287024" cy="294866"/>
          </a:xfrm>
          <a:prstGeom prst="rect">
            <a:avLst/>
          </a:prstGeom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EF5DCBB3-A1C7-4CE4-9C49-DD24EC5CE3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805335" y="3034803"/>
            <a:ext cx="290161" cy="298003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id="{A6955AA2-2013-4A62-A5C7-7A6CEFE2F2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124880" y="3037940"/>
            <a:ext cx="287024" cy="294866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id="{E9B9E5A7-B37E-4B15-AB86-BEFCF58A1F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320887" y="3038371"/>
            <a:ext cx="290161" cy="298003"/>
          </a:xfrm>
          <a:prstGeom prst="rect">
            <a:avLst/>
          </a:prstGeom>
        </p:spPr>
      </p:pic>
      <p:pic>
        <p:nvPicPr>
          <p:cNvPr id="63" name="Picture 62" descr="A close up of a logo&#10;&#10;Description automatically generated">
            <a:extLst>
              <a:ext uri="{FF2B5EF4-FFF2-40B4-BE49-F238E27FC236}">
                <a16:creationId xmlns:a16="http://schemas.microsoft.com/office/drawing/2014/main" id="{EE3378E9-2A8E-4FBD-9C06-6D411D35CD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t="70886" r="68322" b="11079"/>
          <a:stretch/>
        </p:blipFill>
        <p:spPr>
          <a:xfrm>
            <a:off x="8641915" y="3037940"/>
            <a:ext cx="299573" cy="288593"/>
          </a:xfrm>
          <a:prstGeom prst="rect">
            <a:avLst/>
          </a:prstGeom>
        </p:spPr>
      </p:pic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id="{9EE00674-4A59-4374-8F69-1902F3D592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8962980" y="3036281"/>
            <a:ext cx="287024" cy="294866"/>
          </a:xfrm>
          <a:prstGeom prst="rect">
            <a:avLst/>
          </a:prstGeom>
        </p:spPr>
      </p:pic>
      <p:pic>
        <p:nvPicPr>
          <p:cNvPr id="67" name="Picture 66" descr="A close up of a logo&#10;&#10;Description automatically generated">
            <a:extLst>
              <a:ext uri="{FF2B5EF4-FFF2-40B4-BE49-F238E27FC236}">
                <a16:creationId xmlns:a16="http://schemas.microsoft.com/office/drawing/2014/main" id="{70884741-E891-4444-87E1-4BC0FB2815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804686" y="3811868"/>
            <a:ext cx="290161" cy="298003"/>
          </a:xfrm>
          <a:prstGeom prst="rect">
            <a:avLst/>
          </a:prstGeom>
        </p:spPr>
      </p:pic>
      <p:pic>
        <p:nvPicPr>
          <p:cNvPr id="69" name="Picture 68" descr="A close up of a logo&#10;&#10;Description automatically generated">
            <a:extLst>
              <a:ext uri="{FF2B5EF4-FFF2-40B4-BE49-F238E27FC236}">
                <a16:creationId xmlns:a16="http://schemas.microsoft.com/office/drawing/2014/main" id="{061463A3-8B2C-4160-8BBC-A2CF8B32D8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121051" y="3804630"/>
            <a:ext cx="287024" cy="294866"/>
          </a:xfrm>
          <a:prstGeom prst="rect">
            <a:avLst/>
          </a:prstGeom>
        </p:spPr>
      </p:pic>
      <p:pic>
        <p:nvPicPr>
          <p:cNvPr id="71" name="Picture 70" descr="A close up of a logo&#10;&#10;Description automatically generated">
            <a:extLst>
              <a:ext uri="{FF2B5EF4-FFF2-40B4-BE49-F238E27FC236}">
                <a16:creationId xmlns:a16="http://schemas.microsoft.com/office/drawing/2014/main" id="{842829F4-F121-400B-9A29-6E935E5946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308820" y="3822940"/>
            <a:ext cx="290161" cy="298003"/>
          </a:xfrm>
          <a:prstGeom prst="rect">
            <a:avLst/>
          </a:prstGeom>
        </p:spPr>
      </p:pic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0ED1400F-C91B-4AF3-8781-C638FDA72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8979554" y="3815005"/>
            <a:ext cx="287024" cy="294866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36BCDAC5-2C8C-47B1-87B7-0A5832C7B9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685406" y="3822939"/>
            <a:ext cx="290161" cy="298003"/>
          </a:xfrm>
          <a:prstGeom prst="rect">
            <a:avLst/>
          </a:prstGeom>
        </p:spPr>
      </p:pic>
      <p:pic>
        <p:nvPicPr>
          <p:cNvPr id="77" name="Picture 76" descr="A close up of a logo&#10;&#10;Description automatically generated">
            <a:extLst>
              <a:ext uri="{FF2B5EF4-FFF2-40B4-BE49-F238E27FC236}">
                <a16:creationId xmlns:a16="http://schemas.microsoft.com/office/drawing/2014/main" id="{7C2A0A03-37DE-4F3B-A95A-EE5D483FC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1016257" y="3826859"/>
            <a:ext cx="298004" cy="290162"/>
          </a:xfrm>
          <a:prstGeom prst="rect">
            <a:avLst/>
          </a:prstGeom>
        </p:spPr>
      </p:pic>
      <p:pic>
        <p:nvPicPr>
          <p:cNvPr id="81" name="Picture 80" descr="A close up of a logo&#10;&#10;Description automatically generated">
            <a:extLst>
              <a:ext uri="{FF2B5EF4-FFF2-40B4-BE49-F238E27FC236}">
                <a16:creationId xmlns:a16="http://schemas.microsoft.com/office/drawing/2014/main" id="{C00E3761-2EEB-4A90-A23F-0F61BC970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3107971" y="3804630"/>
            <a:ext cx="299573" cy="288593"/>
          </a:xfrm>
          <a:prstGeom prst="rect">
            <a:avLst/>
          </a:prstGeom>
        </p:spPr>
      </p:pic>
      <p:pic>
        <p:nvPicPr>
          <p:cNvPr id="83" name="Picture 82" descr="A close up of a logo&#10;&#10;Description automatically generated">
            <a:extLst>
              <a:ext uri="{FF2B5EF4-FFF2-40B4-BE49-F238E27FC236}">
                <a16:creationId xmlns:a16="http://schemas.microsoft.com/office/drawing/2014/main" id="{3B74FB9F-E68E-40DD-B23A-E4A0395EFC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797881" y="3811868"/>
            <a:ext cx="290161" cy="298003"/>
          </a:xfrm>
          <a:prstGeom prst="rect">
            <a:avLst/>
          </a:prstGeom>
        </p:spPr>
      </p:pic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9123DD5C-044D-4AD5-AB08-D1411D1637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416129" y="4301095"/>
            <a:ext cx="287024" cy="294866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596C432B-7B3E-4FCF-B845-F32A5376D8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408075" y="4301095"/>
            <a:ext cx="287024" cy="294866"/>
          </a:xfrm>
          <a:prstGeom prst="rect">
            <a:avLst/>
          </a:prstGeom>
        </p:spPr>
      </p:pic>
      <p:pic>
        <p:nvPicPr>
          <p:cNvPr id="89" name="Picture 88" descr="A close up of a logo&#10;&#10;Description automatically generated">
            <a:extLst>
              <a:ext uri="{FF2B5EF4-FFF2-40B4-BE49-F238E27FC236}">
                <a16:creationId xmlns:a16="http://schemas.microsoft.com/office/drawing/2014/main" id="{0FEA2F70-DAEE-405F-AE30-5F5EEFFA81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9779810" y="4309645"/>
            <a:ext cx="287024" cy="294866"/>
          </a:xfrm>
          <a:prstGeom prst="rect">
            <a:avLst/>
          </a:prstGeom>
        </p:spPr>
      </p:pic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DB1F83F5-7AB5-4D7F-8607-ED91072B97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9447571" y="4311997"/>
            <a:ext cx="298004" cy="290162"/>
          </a:xfrm>
          <a:prstGeom prst="rect">
            <a:avLst/>
          </a:prstGeom>
        </p:spPr>
      </p:pic>
      <p:pic>
        <p:nvPicPr>
          <p:cNvPr id="93" name="Picture 92" descr="A close up of a logo&#10;&#10;Description automatically generated">
            <a:extLst>
              <a:ext uri="{FF2B5EF4-FFF2-40B4-BE49-F238E27FC236}">
                <a16:creationId xmlns:a16="http://schemas.microsoft.com/office/drawing/2014/main" id="{5883736D-B941-4200-9A89-A65CB46B6F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818992" y="3811868"/>
            <a:ext cx="290161" cy="298003"/>
          </a:xfrm>
          <a:prstGeom prst="rect">
            <a:avLst/>
          </a:prstGeom>
        </p:spPr>
      </p:pic>
      <p:pic>
        <p:nvPicPr>
          <p:cNvPr id="95" name="Picture 94" descr="A close up of a logo&#10;&#10;Description automatically generated">
            <a:extLst>
              <a:ext uri="{FF2B5EF4-FFF2-40B4-BE49-F238E27FC236}">
                <a16:creationId xmlns:a16="http://schemas.microsoft.com/office/drawing/2014/main" id="{6F3C8F90-23D5-4FBB-90FB-54AC02D686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5138494" y="3804630"/>
            <a:ext cx="287024" cy="294866"/>
          </a:xfrm>
          <a:prstGeom prst="rect">
            <a:avLst/>
          </a:prstGeom>
        </p:spPr>
      </p:pic>
      <p:pic>
        <p:nvPicPr>
          <p:cNvPr id="97" name="Picture 96" descr="A close up of a logo&#10;&#10;Description automatically generated">
            <a:extLst>
              <a:ext uri="{FF2B5EF4-FFF2-40B4-BE49-F238E27FC236}">
                <a16:creationId xmlns:a16="http://schemas.microsoft.com/office/drawing/2014/main" id="{D4312959-791F-4499-B459-EB37E1413C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9283601" y="3034210"/>
            <a:ext cx="299573" cy="288593"/>
          </a:xfrm>
          <a:prstGeom prst="rect">
            <a:avLst/>
          </a:prstGeom>
        </p:spPr>
      </p:pic>
      <p:pic>
        <p:nvPicPr>
          <p:cNvPr id="99" name="Picture 98" descr="A close up of a logo&#10;&#10;Description automatically generated">
            <a:extLst>
              <a:ext uri="{FF2B5EF4-FFF2-40B4-BE49-F238E27FC236}">
                <a16:creationId xmlns:a16="http://schemas.microsoft.com/office/drawing/2014/main" id="{653725F4-AFE6-4190-9CDB-165E649281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9614041" y="3028460"/>
            <a:ext cx="298004" cy="294866"/>
          </a:xfrm>
          <a:prstGeom prst="rect">
            <a:avLst/>
          </a:prstGeom>
        </p:spPr>
      </p:pic>
      <p:pic>
        <p:nvPicPr>
          <p:cNvPr id="101" name="Picture 100" descr="A close up of a logo&#10;&#10;Description automatically generated">
            <a:extLst>
              <a:ext uri="{FF2B5EF4-FFF2-40B4-BE49-F238E27FC236}">
                <a16:creationId xmlns:a16="http://schemas.microsoft.com/office/drawing/2014/main" id="{5226150F-3A1C-405C-935B-17408AE95F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9636760" y="3824509"/>
            <a:ext cx="298004" cy="294866"/>
          </a:xfrm>
          <a:prstGeom prst="rect">
            <a:avLst/>
          </a:prstGeom>
        </p:spPr>
      </p:pic>
      <p:pic>
        <p:nvPicPr>
          <p:cNvPr id="103" name="Picture 102" descr="A close up of a logo&#10;&#10;Description automatically generated">
            <a:extLst>
              <a:ext uri="{FF2B5EF4-FFF2-40B4-BE49-F238E27FC236}">
                <a16:creationId xmlns:a16="http://schemas.microsoft.com/office/drawing/2014/main" id="{659BD7C0-0D7F-46DA-A571-69D40BD16B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9304340" y="3817278"/>
            <a:ext cx="299573" cy="288593"/>
          </a:xfrm>
          <a:prstGeom prst="rect">
            <a:avLst/>
          </a:prstGeom>
        </p:spPr>
      </p:pic>
      <p:pic>
        <p:nvPicPr>
          <p:cNvPr id="105" name="Picture 104" descr="A close up of a logo&#10;&#10;Description automatically generated">
            <a:extLst>
              <a:ext uri="{FF2B5EF4-FFF2-40B4-BE49-F238E27FC236}">
                <a16:creationId xmlns:a16="http://schemas.microsoft.com/office/drawing/2014/main" id="{A41F6A7C-3047-4160-A2C4-5C1E93144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t="70886" r="68322" b="11079"/>
          <a:stretch/>
        </p:blipFill>
        <p:spPr>
          <a:xfrm>
            <a:off x="8641915" y="3819933"/>
            <a:ext cx="299573" cy="288593"/>
          </a:xfrm>
          <a:prstGeom prst="rect">
            <a:avLst/>
          </a:prstGeom>
        </p:spPr>
      </p:pic>
      <p:pic>
        <p:nvPicPr>
          <p:cNvPr id="107" name="Picture 106" descr="A close up of a logo&#10;&#10;Description automatically generated">
            <a:extLst>
              <a:ext uri="{FF2B5EF4-FFF2-40B4-BE49-F238E27FC236}">
                <a16:creationId xmlns:a16="http://schemas.microsoft.com/office/drawing/2014/main" id="{49B7F3DA-83AC-43E8-B348-6BD41D33C4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0919305" y="5867818"/>
            <a:ext cx="298004" cy="290162"/>
          </a:xfrm>
          <a:prstGeom prst="rect">
            <a:avLst/>
          </a:prstGeom>
        </p:spPr>
      </p:pic>
      <p:pic>
        <p:nvPicPr>
          <p:cNvPr id="109" name="Picture 108" descr="A close up of a logo&#10;&#10;Description automatically generated">
            <a:extLst>
              <a:ext uri="{FF2B5EF4-FFF2-40B4-BE49-F238E27FC236}">
                <a16:creationId xmlns:a16="http://schemas.microsoft.com/office/drawing/2014/main" id="{28147854-F823-4C0E-AD3E-6073850726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915193" y="5095948"/>
            <a:ext cx="290161" cy="298003"/>
          </a:xfrm>
          <a:prstGeom prst="rect">
            <a:avLst/>
          </a:prstGeom>
        </p:spPr>
      </p:pic>
      <p:pic>
        <p:nvPicPr>
          <p:cNvPr id="111" name="Picture 110" descr="A close up of a logo&#10;&#10;Description automatically generated">
            <a:extLst>
              <a:ext uri="{FF2B5EF4-FFF2-40B4-BE49-F238E27FC236}">
                <a16:creationId xmlns:a16="http://schemas.microsoft.com/office/drawing/2014/main" id="{F2FC37DB-4B1C-45B6-9DBD-815DAC0A21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793928" y="5090753"/>
            <a:ext cx="290161" cy="298003"/>
          </a:xfrm>
          <a:prstGeom prst="rect">
            <a:avLst/>
          </a:prstGeom>
        </p:spPr>
      </p:pic>
      <p:pic>
        <p:nvPicPr>
          <p:cNvPr id="113" name="Picture 112" descr="A close up of a logo&#10;&#10;Description automatically generated">
            <a:extLst>
              <a:ext uri="{FF2B5EF4-FFF2-40B4-BE49-F238E27FC236}">
                <a16:creationId xmlns:a16="http://schemas.microsoft.com/office/drawing/2014/main" id="{7156E7C0-8C2F-4900-B08C-E099A05046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47643" r="76830" b="34224"/>
          <a:stretch/>
        </p:blipFill>
        <p:spPr>
          <a:xfrm>
            <a:off x="7103450" y="5094673"/>
            <a:ext cx="298004" cy="290161"/>
          </a:xfrm>
          <a:prstGeom prst="rect">
            <a:avLst/>
          </a:prstGeom>
        </p:spPr>
      </p:pic>
      <p:pic>
        <p:nvPicPr>
          <p:cNvPr id="115" name="Picture 114" descr="A close up of a logo&#10;&#10;Description automatically generated">
            <a:extLst>
              <a:ext uri="{FF2B5EF4-FFF2-40B4-BE49-F238E27FC236}">
                <a16:creationId xmlns:a16="http://schemas.microsoft.com/office/drawing/2014/main" id="{54454A1C-CA44-4E6B-B57E-B77A01391B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979799" y="5867818"/>
            <a:ext cx="290161" cy="298003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35AF20-D6D2-4D45-8671-33A27953D1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980722" y="5204351"/>
            <a:ext cx="290161" cy="298003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10E0E9D-777B-419F-B3AB-4FACEE9BCB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788464" y="5322905"/>
            <a:ext cx="290161" cy="298003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47B63D7-696F-4AC6-B357-B166C27859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5105960" y="5323689"/>
            <a:ext cx="299573" cy="28859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1E6B3A0-636D-46EC-945D-88CF41DEAF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9782834" y="1375996"/>
            <a:ext cx="290161" cy="298003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FC06CEB1-AD53-4499-A38D-FF0031E984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127389" y="1379133"/>
            <a:ext cx="287024" cy="294866"/>
          </a:xfrm>
          <a:prstGeom prst="rect">
            <a:avLst/>
          </a:prstGeom>
        </p:spPr>
      </p:pic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5923C4A1-0E24-4616-B585-6397CA050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36415"/>
              </p:ext>
            </p:extLst>
          </p:nvPr>
        </p:nvGraphicFramePr>
        <p:xfrm>
          <a:off x="1215302" y="6309699"/>
          <a:ext cx="961518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5184">
                  <a:extLst>
                    <a:ext uri="{9D8B030D-6E8A-4147-A177-3AD203B41FA5}">
                      <a16:colId xmlns:a16="http://schemas.microsoft.com/office/drawing/2014/main" val="2927142830"/>
                    </a:ext>
                  </a:extLst>
                </a:gridCol>
              </a:tblGrid>
              <a:tr h="398300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rgbClr val="FFC000"/>
                          </a:solidFill>
                        </a:rPr>
                        <a:t>Allergies and Intolerance.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Please note that children with additional dietary requirements will be catered for.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1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49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FB0C8D-C634-4DC9-BBB5-4D3ED0C17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81493"/>
              </p:ext>
            </p:extLst>
          </p:nvPr>
        </p:nvGraphicFramePr>
        <p:xfrm>
          <a:off x="98196" y="833901"/>
          <a:ext cx="11995608" cy="5334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68">
                  <a:extLst>
                    <a:ext uri="{9D8B030D-6E8A-4147-A177-3AD203B41FA5}">
                      <a16:colId xmlns:a16="http://schemas.microsoft.com/office/drawing/2014/main" val="1169335469"/>
                    </a:ext>
                  </a:extLst>
                </a:gridCol>
                <a:gridCol w="1999268">
                  <a:extLst>
                    <a:ext uri="{9D8B030D-6E8A-4147-A177-3AD203B41FA5}">
                      <a16:colId xmlns:a16="http://schemas.microsoft.com/office/drawing/2014/main" val="99038468"/>
                    </a:ext>
                  </a:extLst>
                </a:gridCol>
                <a:gridCol w="1999268">
                  <a:extLst>
                    <a:ext uri="{9D8B030D-6E8A-4147-A177-3AD203B41FA5}">
                      <a16:colId xmlns:a16="http://schemas.microsoft.com/office/drawing/2014/main" val="3946595885"/>
                    </a:ext>
                  </a:extLst>
                </a:gridCol>
                <a:gridCol w="1999268">
                  <a:extLst>
                    <a:ext uri="{9D8B030D-6E8A-4147-A177-3AD203B41FA5}">
                      <a16:colId xmlns:a16="http://schemas.microsoft.com/office/drawing/2014/main" val="3397010557"/>
                    </a:ext>
                  </a:extLst>
                </a:gridCol>
                <a:gridCol w="1999268">
                  <a:extLst>
                    <a:ext uri="{9D8B030D-6E8A-4147-A177-3AD203B41FA5}">
                      <a16:colId xmlns:a16="http://schemas.microsoft.com/office/drawing/2014/main" val="3074610564"/>
                    </a:ext>
                  </a:extLst>
                </a:gridCol>
                <a:gridCol w="1999268">
                  <a:extLst>
                    <a:ext uri="{9D8B030D-6E8A-4147-A177-3AD203B41FA5}">
                      <a16:colId xmlns:a16="http://schemas.microsoft.com/office/drawing/2014/main" val="3305654110"/>
                    </a:ext>
                  </a:extLst>
                </a:gridCol>
              </a:tblGrid>
              <a:tr h="44500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11931"/>
                  </a:ext>
                </a:extLst>
              </a:tr>
              <a:tr h="451957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Breakfast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Selection of cereals, porridge, and fruits. Wholemeal bread with variety of spreads.     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03267"/>
                  </a:ext>
                </a:extLst>
              </a:tr>
              <a:tr h="780089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Morning snack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Cheese and crackers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Butternut squash and sweetcorn muffins</a:t>
                      </a:r>
                    </a:p>
                    <a:p>
                      <a:pPr algn="ctr"/>
                      <a:r>
                        <a:rPr lang="en-GB" sz="12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Breadsticks and vegetable batons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Bagels and boiled eggs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Oranges and rice cakes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9180"/>
                  </a:ext>
                </a:extLst>
              </a:tr>
              <a:tr h="530736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Lunch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Chicken </a:t>
                      </a:r>
                      <a:r>
                        <a:rPr lang="en-GB" sz="1200" b="0" dirty="0" err="1"/>
                        <a:t>makhani</a:t>
                      </a:r>
                      <a:r>
                        <a:rPr lang="en-GB" sz="1200" b="0" dirty="0"/>
                        <a:t> curry with </a:t>
                      </a:r>
                      <a:r>
                        <a:rPr lang="en-GB" sz="1200" b="0" dirty="0" err="1"/>
                        <a:t>peshwari</a:t>
                      </a:r>
                      <a:r>
                        <a:rPr lang="en-GB" sz="1200" b="0" dirty="0"/>
                        <a:t> naan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Sausage, swede and carrot mash, peas and gravy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Meatball pasta bake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Fish pie and vegetables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Salmon and pea carbona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86218"/>
                  </a:ext>
                </a:extLst>
              </a:tr>
              <a:tr h="82559">
                <a:tc rowSpan="2">
                  <a:txBody>
                    <a:bodyPr/>
                    <a:lstStyle/>
                    <a:p>
                      <a:r>
                        <a:rPr lang="en-GB" sz="1400" b="1" i="1" dirty="0"/>
                        <a:t>Vegetarian option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Quorn pieces in </a:t>
                      </a:r>
                      <a:r>
                        <a:rPr lang="en-GB" sz="1200" b="0" dirty="0" err="1"/>
                        <a:t>makhani</a:t>
                      </a:r>
                      <a:r>
                        <a:rPr lang="en-GB" sz="1200" b="0" dirty="0"/>
                        <a:t> sauce with </a:t>
                      </a:r>
                      <a:r>
                        <a:rPr lang="en-GB" sz="1200" b="0" dirty="0" err="1"/>
                        <a:t>peshwari</a:t>
                      </a:r>
                      <a:r>
                        <a:rPr lang="en-GB" sz="1200" b="0" dirty="0"/>
                        <a:t> naan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r>
                        <a:rPr lang="en-GB" sz="1200" b="0" dirty="0"/>
                        <a:t> 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Cheesy pasta bake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Tofu pie and vegetables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Slow cooked tomato pasta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276453"/>
                  </a:ext>
                </a:extLst>
              </a:tr>
              <a:tr h="6554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Linda McCartney sausages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33274"/>
                  </a:ext>
                </a:extLst>
              </a:tr>
              <a:tr h="353824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Dessert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Pineapple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Yoghurt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Peaches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Yoghurt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Jam </a:t>
                      </a:r>
                      <a:r>
                        <a:rPr lang="en-GB" sz="1200" b="0" dirty="0" err="1"/>
                        <a:t>roly</a:t>
                      </a:r>
                      <a:r>
                        <a:rPr lang="en-GB" sz="1200" b="0" dirty="0"/>
                        <a:t> poly and custard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63152"/>
                  </a:ext>
                </a:extLst>
              </a:tr>
              <a:tr h="788700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Mid afternoon snack</a:t>
                      </a:r>
                    </a:p>
                    <a:p>
                      <a:r>
                        <a:rPr lang="en-GB" sz="1400" b="1" i="1" dirty="0"/>
                        <a:t>Vegetarian option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Potato and leek soup with buttered wholemeal bread</a:t>
                      </a:r>
                    </a:p>
                    <a:p>
                      <a:pPr algn="ctr"/>
                      <a:r>
                        <a:rPr lang="en-GB" sz="12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Cauliflower cheese pasta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Bean and vegetable stew and crusty bread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Cheese and courgette Fritters, cucumber and Greek yoghurt dip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Homemade vegetable pizza swirls and sweetcorn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77585"/>
                  </a:ext>
                </a:extLst>
              </a:tr>
            </a:tbl>
          </a:graphicData>
        </a:graphic>
      </p:graphicFrame>
      <p:pic>
        <p:nvPicPr>
          <p:cNvPr id="2" name="Picture 1" descr="A close up of a womans face&#10;&#10;Description automatically generated">
            <a:extLst>
              <a:ext uri="{FF2B5EF4-FFF2-40B4-BE49-F238E27FC236}">
                <a16:creationId xmlns:a16="http://schemas.microsoft.com/office/drawing/2014/main" id="{2483BF73-7E61-4B34-AAD4-07A1C0DF9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92" y="0"/>
            <a:ext cx="2460608" cy="8169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6EE660-D199-4EB7-A131-A79A1ED8AA16}"/>
              </a:ext>
            </a:extLst>
          </p:cNvPr>
          <p:cNvSpPr txBox="1"/>
          <p:nvPr/>
        </p:nvSpPr>
        <p:spPr>
          <a:xfrm>
            <a:off x="8805949" y="535243"/>
            <a:ext cx="2615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Autumn/Winter Menu </a:t>
            </a:r>
            <a:endParaRPr lang="en-GB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8D8F63B-F9A9-4DA0-A063-C1B4F58AA0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9" t="22552" r="8198" b="55218"/>
          <a:stretch/>
        </p:blipFill>
        <p:spPr>
          <a:xfrm>
            <a:off x="0" y="0"/>
            <a:ext cx="2552466" cy="535243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4894D33-31A8-4C1E-9917-09DB7BC04A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t="46625" r="8563" b="31145"/>
          <a:stretch/>
        </p:blipFill>
        <p:spPr>
          <a:xfrm>
            <a:off x="2552466" y="0"/>
            <a:ext cx="2772638" cy="581412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A2FA51AC-A2CD-4DEF-87E6-5606049DB4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t="70229" r="16307" b="7541"/>
          <a:stretch/>
        </p:blipFill>
        <p:spPr>
          <a:xfrm>
            <a:off x="5325104" y="10522"/>
            <a:ext cx="2330293" cy="605403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36AB861-4170-4296-A46E-C1E8F506BA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041775" y="1355302"/>
            <a:ext cx="287024" cy="294866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3CA2414-0D41-45B7-848F-F95FB97CA8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9699760" y="1352165"/>
            <a:ext cx="290161" cy="298003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57FCE0A-F078-49EA-9C2E-F1CC43EB9A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764307" y="2151953"/>
            <a:ext cx="290161" cy="298003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281B488-0B9E-4497-94A2-77DDB4A634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088598" y="2153521"/>
            <a:ext cx="287024" cy="294866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40825895-2E30-49E5-8655-9910164533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968440" y="2145146"/>
            <a:ext cx="290161" cy="298003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AA7B693D-015F-4E8E-A06E-86F116ACCC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636265" y="2145145"/>
            <a:ext cx="290161" cy="298003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2351C54-799E-4378-9EF8-9298B003BF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8962824" y="2145145"/>
            <a:ext cx="298004" cy="290162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35916FC7-8CD3-490B-9352-28723842CA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8" t="23125" r="59735" b="57958"/>
          <a:stretch/>
        </p:blipFill>
        <p:spPr>
          <a:xfrm>
            <a:off x="9306185" y="2148506"/>
            <a:ext cx="294866" cy="276755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29E77206-5231-4B47-9A43-8D290A4130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643240" y="2151953"/>
            <a:ext cx="290161" cy="298003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A32047AA-6A7B-433C-8F75-C9983CD699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4977193" y="2151953"/>
            <a:ext cx="287024" cy="294866"/>
          </a:xfrm>
          <a:prstGeom prst="rect">
            <a:avLst/>
          </a:prstGeom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06C089EF-A541-4F1F-9A20-B77D5C2C19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5312540" y="2156657"/>
            <a:ext cx="298004" cy="290162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D448BD0F-E5D2-41BC-82F2-B196977BE1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767339" y="3053819"/>
            <a:ext cx="290161" cy="298003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EC156AD4-5B63-4F4E-8AA6-E79E707979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104581" y="3057178"/>
            <a:ext cx="287024" cy="294866"/>
          </a:xfrm>
          <a:prstGeom prst="rect">
            <a:avLst/>
          </a:prstGeom>
        </p:spPr>
      </p:pic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13A919C5-6854-42B2-B0BC-DB2D2E473A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969954" y="3042377"/>
            <a:ext cx="290161" cy="298003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F83BB168-76B0-4BDC-A45E-840DAB7A92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509607" y="3039974"/>
            <a:ext cx="290161" cy="298003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05B24584-5947-4724-8607-AA61DA5D77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47643" r="76830" b="34224"/>
          <a:stretch/>
        </p:blipFill>
        <p:spPr>
          <a:xfrm>
            <a:off x="8849385" y="3047816"/>
            <a:ext cx="298004" cy="290161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2BF645F0-70B1-4A4C-B8E5-FECD40F305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9197006" y="3050945"/>
            <a:ext cx="287024" cy="294866"/>
          </a:xfrm>
          <a:prstGeom prst="rect">
            <a:avLst/>
          </a:prstGeom>
        </p:spPr>
      </p:pic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id="{377E0B11-156E-4357-932A-BBB1B76869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9518296" y="3059344"/>
            <a:ext cx="298004" cy="294866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610C2231-744D-4925-B451-F7988999A0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598297" y="3037674"/>
            <a:ext cx="290161" cy="298003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BFA9855D-06BC-4B76-9D43-B0B3C02208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934938" y="3050455"/>
            <a:ext cx="287024" cy="294866"/>
          </a:xfrm>
          <a:prstGeom prst="rect">
            <a:avLst/>
          </a:prstGeom>
        </p:spPr>
      </p:pic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id="{6905416C-6036-4CA7-B5FF-03F44F76A1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47643" r="76830" b="34224"/>
          <a:stretch/>
        </p:blipFill>
        <p:spPr>
          <a:xfrm>
            <a:off x="11259365" y="3047816"/>
            <a:ext cx="298004" cy="290161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B55AA0C8-A5A9-49CA-8147-31A6011142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759937" y="4010950"/>
            <a:ext cx="290161" cy="298003"/>
          </a:xfrm>
          <a:prstGeom prst="rect">
            <a:avLst/>
          </a:prstGeom>
        </p:spPr>
      </p:pic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9C5B16E7-AE79-40AA-9EE2-67F3566ACE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3093117" y="4026844"/>
            <a:ext cx="287024" cy="294866"/>
          </a:xfrm>
          <a:prstGeom prst="rect">
            <a:avLst/>
          </a:prstGeom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8C52129C-04F6-4C17-A12F-E64B8A3EC3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817263" y="4023707"/>
            <a:ext cx="290161" cy="298003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id="{FC13C755-67FB-4752-8C0A-9421EB65EE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129791" y="4019866"/>
            <a:ext cx="287024" cy="294866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id="{49FE8FBE-4896-4416-B627-2469C7F0A3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t="70886" r="68322" b="11079"/>
          <a:stretch/>
        </p:blipFill>
        <p:spPr>
          <a:xfrm>
            <a:off x="8848600" y="4029980"/>
            <a:ext cx="299573" cy="288593"/>
          </a:xfrm>
          <a:prstGeom prst="rect">
            <a:avLst/>
          </a:prstGeom>
        </p:spPr>
      </p:pic>
      <p:pic>
        <p:nvPicPr>
          <p:cNvPr id="63" name="Picture 62" descr="A close up of a logo&#10;&#10;Description automatically generated">
            <a:extLst>
              <a:ext uri="{FF2B5EF4-FFF2-40B4-BE49-F238E27FC236}">
                <a16:creationId xmlns:a16="http://schemas.microsoft.com/office/drawing/2014/main" id="{5886B394-CE6D-452D-A795-BA8B98DC8A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526632" y="4028131"/>
            <a:ext cx="290161" cy="298003"/>
          </a:xfrm>
          <a:prstGeom prst="rect">
            <a:avLst/>
          </a:prstGeom>
        </p:spPr>
      </p:pic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id="{1AF97A67-CDBC-431A-A76E-D61814C9CF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9192512" y="4019866"/>
            <a:ext cx="287024" cy="294866"/>
          </a:xfrm>
          <a:prstGeom prst="rect">
            <a:avLst/>
          </a:prstGeom>
        </p:spPr>
      </p:pic>
      <p:pic>
        <p:nvPicPr>
          <p:cNvPr id="67" name="Picture 66" descr="A close up of a logo&#10;&#10;Description automatically generated">
            <a:extLst>
              <a:ext uri="{FF2B5EF4-FFF2-40B4-BE49-F238E27FC236}">
                <a16:creationId xmlns:a16="http://schemas.microsoft.com/office/drawing/2014/main" id="{077B5E11-E951-4100-8143-D29A4BE201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9501903" y="4010388"/>
            <a:ext cx="298004" cy="294866"/>
          </a:xfrm>
          <a:prstGeom prst="rect">
            <a:avLst/>
          </a:prstGeom>
        </p:spPr>
      </p:pic>
      <p:pic>
        <p:nvPicPr>
          <p:cNvPr id="69" name="Picture 68" descr="A close up of a logo&#10;&#10;Description automatically generated">
            <a:extLst>
              <a:ext uri="{FF2B5EF4-FFF2-40B4-BE49-F238E27FC236}">
                <a16:creationId xmlns:a16="http://schemas.microsoft.com/office/drawing/2014/main" id="{4950134D-95C2-4D54-A518-9CD4237EBD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961696" y="4026844"/>
            <a:ext cx="290161" cy="298003"/>
          </a:xfrm>
          <a:prstGeom prst="rect">
            <a:avLst/>
          </a:prstGeom>
        </p:spPr>
      </p:pic>
      <p:pic>
        <p:nvPicPr>
          <p:cNvPr id="71" name="Picture 70" descr="A close up of a logo&#10;&#10;Description automatically generated">
            <a:extLst>
              <a:ext uri="{FF2B5EF4-FFF2-40B4-BE49-F238E27FC236}">
                <a16:creationId xmlns:a16="http://schemas.microsoft.com/office/drawing/2014/main" id="{1B3FD78A-D006-4138-8240-392ABDDA74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4967138" y="4755981"/>
            <a:ext cx="287024" cy="294866"/>
          </a:xfrm>
          <a:prstGeom prst="rect">
            <a:avLst/>
          </a:prstGeom>
        </p:spPr>
      </p:pic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0B9E9479-17C3-42C9-BC5C-2BEB1C5EC8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8958757" y="4755981"/>
            <a:ext cx="287024" cy="294866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DF1B7ABC-48C2-4DC9-A4B4-1B628771B1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788289" y="4762387"/>
            <a:ext cx="290161" cy="298003"/>
          </a:xfrm>
          <a:prstGeom prst="rect">
            <a:avLst/>
          </a:prstGeom>
        </p:spPr>
      </p:pic>
      <p:pic>
        <p:nvPicPr>
          <p:cNvPr id="77" name="Picture 76" descr="A close up of a logo&#10;&#10;Description automatically generated">
            <a:extLst>
              <a:ext uri="{FF2B5EF4-FFF2-40B4-BE49-F238E27FC236}">
                <a16:creationId xmlns:a16="http://schemas.microsoft.com/office/drawing/2014/main" id="{FFA23D04-A50F-4829-8C83-DFDD3DE028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1106776" y="4758966"/>
            <a:ext cx="287024" cy="294866"/>
          </a:xfrm>
          <a:prstGeom prst="rect">
            <a:avLst/>
          </a:prstGeom>
        </p:spPr>
      </p:pic>
      <p:pic>
        <p:nvPicPr>
          <p:cNvPr id="79" name="Picture 78" descr="A close up of a logo&#10;&#10;Description automatically generated">
            <a:extLst>
              <a:ext uri="{FF2B5EF4-FFF2-40B4-BE49-F238E27FC236}">
                <a16:creationId xmlns:a16="http://schemas.microsoft.com/office/drawing/2014/main" id="{6BAB45D4-7407-4BA8-B10A-FA33502F5C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2759937" y="5824287"/>
            <a:ext cx="299573" cy="288593"/>
          </a:xfrm>
          <a:prstGeom prst="rect">
            <a:avLst/>
          </a:prstGeom>
        </p:spPr>
      </p:pic>
      <p:pic>
        <p:nvPicPr>
          <p:cNvPr id="81" name="Picture 80" descr="A close up of a logo&#10;&#10;Description automatically generated">
            <a:extLst>
              <a:ext uri="{FF2B5EF4-FFF2-40B4-BE49-F238E27FC236}">
                <a16:creationId xmlns:a16="http://schemas.microsoft.com/office/drawing/2014/main" id="{40E4DAA1-329D-4F7D-A876-364ECD2D73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3112543" y="5806167"/>
            <a:ext cx="290161" cy="298003"/>
          </a:xfrm>
          <a:prstGeom prst="rect">
            <a:avLst/>
          </a:prstGeom>
        </p:spPr>
      </p:pic>
      <p:pic>
        <p:nvPicPr>
          <p:cNvPr id="83" name="Picture 82" descr="A close up of a logo&#10;&#10;Description automatically generated">
            <a:extLst>
              <a:ext uri="{FF2B5EF4-FFF2-40B4-BE49-F238E27FC236}">
                <a16:creationId xmlns:a16="http://schemas.microsoft.com/office/drawing/2014/main" id="{25BC8606-2FE3-47EB-9F1C-221B54A534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616606" y="5812440"/>
            <a:ext cx="290161" cy="298003"/>
          </a:xfrm>
          <a:prstGeom prst="rect">
            <a:avLst/>
          </a:prstGeom>
        </p:spPr>
      </p:pic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3449F3C4-28F6-454F-8AD1-0A4EB32D7C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4943942" y="5815577"/>
            <a:ext cx="299573" cy="288593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5A746BA0-6090-42C3-BA22-64F291EDD3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5295215" y="5812440"/>
            <a:ext cx="287024" cy="294866"/>
          </a:xfrm>
          <a:prstGeom prst="rect">
            <a:avLst/>
          </a:prstGeom>
        </p:spPr>
      </p:pic>
      <p:pic>
        <p:nvPicPr>
          <p:cNvPr id="89" name="Picture 88" descr="A close up of a logo&#10;&#10;Description automatically generated">
            <a:extLst>
              <a:ext uri="{FF2B5EF4-FFF2-40B4-BE49-F238E27FC236}">
                <a16:creationId xmlns:a16="http://schemas.microsoft.com/office/drawing/2014/main" id="{09E528FE-D320-4525-A98D-8986194FC2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783345" y="5815577"/>
            <a:ext cx="290161" cy="298003"/>
          </a:xfrm>
          <a:prstGeom prst="rect">
            <a:avLst/>
          </a:prstGeom>
        </p:spPr>
      </p:pic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6C08152D-F58C-4983-8ACD-F5BDD1832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8" t="70540" r="17120" b="10925"/>
          <a:stretch/>
        </p:blipFill>
        <p:spPr>
          <a:xfrm>
            <a:off x="7134000" y="5816276"/>
            <a:ext cx="304288" cy="296604"/>
          </a:xfrm>
          <a:prstGeom prst="rect">
            <a:avLst/>
          </a:prstGeom>
        </p:spPr>
      </p:pic>
      <p:pic>
        <p:nvPicPr>
          <p:cNvPr id="93" name="Picture 92" descr="A close up of a logo&#10;&#10;Description automatically generated">
            <a:extLst>
              <a:ext uri="{FF2B5EF4-FFF2-40B4-BE49-F238E27FC236}">
                <a16:creationId xmlns:a16="http://schemas.microsoft.com/office/drawing/2014/main" id="{4E821BF5-9F2A-4F33-9ECC-5D7930A3A1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642245" y="5815577"/>
            <a:ext cx="290161" cy="298003"/>
          </a:xfrm>
          <a:prstGeom prst="rect">
            <a:avLst/>
          </a:prstGeom>
        </p:spPr>
      </p:pic>
      <p:pic>
        <p:nvPicPr>
          <p:cNvPr id="95" name="Picture 94" descr="A close up of a logo&#10;&#10;Description automatically generated">
            <a:extLst>
              <a:ext uri="{FF2B5EF4-FFF2-40B4-BE49-F238E27FC236}">
                <a16:creationId xmlns:a16="http://schemas.microsoft.com/office/drawing/2014/main" id="{C2B28F5F-AADB-4B04-B530-7BEAC26D13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8964749" y="5819498"/>
            <a:ext cx="287024" cy="294866"/>
          </a:xfrm>
          <a:prstGeom prst="rect">
            <a:avLst/>
          </a:prstGeom>
        </p:spPr>
      </p:pic>
      <p:pic>
        <p:nvPicPr>
          <p:cNvPr id="97" name="Picture 96" descr="A close up of a logo&#10;&#10;Description automatically generated">
            <a:extLst>
              <a:ext uri="{FF2B5EF4-FFF2-40B4-BE49-F238E27FC236}">
                <a16:creationId xmlns:a16="http://schemas.microsoft.com/office/drawing/2014/main" id="{05EB4E4F-EC0F-4F1B-994C-00ED0BF837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9283061" y="5819498"/>
            <a:ext cx="298004" cy="290162"/>
          </a:xfrm>
          <a:prstGeom prst="rect">
            <a:avLst/>
          </a:prstGeom>
        </p:spPr>
      </p:pic>
      <p:pic>
        <p:nvPicPr>
          <p:cNvPr id="99" name="Picture 98" descr="A close up of a logo&#10;&#10;Description automatically generated">
            <a:extLst>
              <a:ext uri="{FF2B5EF4-FFF2-40B4-BE49-F238E27FC236}">
                <a16:creationId xmlns:a16="http://schemas.microsoft.com/office/drawing/2014/main" id="{4EF96192-D4E0-4A02-BF91-8A11A2011D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716770" y="5819548"/>
            <a:ext cx="290161" cy="298003"/>
          </a:xfrm>
          <a:prstGeom prst="rect">
            <a:avLst/>
          </a:prstGeom>
        </p:spPr>
      </p:pic>
      <p:pic>
        <p:nvPicPr>
          <p:cNvPr id="101" name="Picture 100" descr="A close up of a logo&#10;&#10;Description automatically generated">
            <a:extLst>
              <a:ext uri="{FF2B5EF4-FFF2-40B4-BE49-F238E27FC236}">
                <a16:creationId xmlns:a16="http://schemas.microsoft.com/office/drawing/2014/main" id="{7B174F3E-2257-4713-9A21-7CB2D4FBC9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1052543" y="5815577"/>
            <a:ext cx="287024" cy="294866"/>
          </a:xfrm>
          <a:prstGeom prst="rect">
            <a:avLst/>
          </a:prstGeom>
        </p:spPr>
      </p:pic>
      <p:graphicFrame>
        <p:nvGraphicFramePr>
          <p:cNvPr id="103" name="Table 19">
            <a:extLst>
              <a:ext uri="{FF2B5EF4-FFF2-40B4-BE49-F238E27FC236}">
                <a16:creationId xmlns:a16="http://schemas.microsoft.com/office/drawing/2014/main" id="{20271D47-3D4E-43B1-B50E-22C99DA59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53302"/>
              </p:ext>
            </p:extLst>
          </p:nvPr>
        </p:nvGraphicFramePr>
        <p:xfrm>
          <a:off x="1437359" y="6282323"/>
          <a:ext cx="961518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5184">
                  <a:extLst>
                    <a:ext uri="{9D8B030D-6E8A-4147-A177-3AD203B41FA5}">
                      <a16:colId xmlns:a16="http://schemas.microsoft.com/office/drawing/2014/main" val="2927142830"/>
                    </a:ext>
                  </a:extLst>
                </a:gridCol>
              </a:tblGrid>
              <a:tr h="398300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rgbClr val="FFC000"/>
                          </a:solidFill>
                        </a:rPr>
                        <a:t>Allergies and Intolerance.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Please note that children with additional dietary requirements will be catered for.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1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59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A548D1-E534-49D3-B4C7-A5883889F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388079"/>
              </p:ext>
            </p:extLst>
          </p:nvPr>
        </p:nvGraphicFramePr>
        <p:xfrm>
          <a:off x="119148" y="877123"/>
          <a:ext cx="11953704" cy="522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26">
                  <a:extLst>
                    <a:ext uri="{9D8B030D-6E8A-4147-A177-3AD203B41FA5}">
                      <a16:colId xmlns:a16="http://schemas.microsoft.com/office/drawing/2014/main" val="1169335469"/>
                    </a:ext>
                  </a:extLst>
                </a:gridCol>
                <a:gridCol w="2232042">
                  <a:extLst>
                    <a:ext uri="{9D8B030D-6E8A-4147-A177-3AD203B41FA5}">
                      <a16:colId xmlns:a16="http://schemas.microsoft.com/office/drawing/2014/main" val="99038468"/>
                    </a:ext>
                  </a:extLst>
                </a:gridCol>
                <a:gridCol w="1992284">
                  <a:extLst>
                    <a:ext uri="{9D8B030D-6E8A-4147-A177-3AD203B41FA5}">
                      <a16:colId xmlns:a16="http://schemas.microsoft.com/office/drawing/2014/main" val="3946595885"/>
                    </a:ext>
                  </a:extLst>
                </a:gridCol>
                <a:gridCol w="1992284">
                  <a:extLst>
                    <a:ext uri="{9D8B030D-6E8A-4147-A177-3AD203B41FA5}">
                      <a16:colId xmlns:a16="http://schemas.microsoft.com/office/drawing/2014/main" val="3397010557"/>
                    </a:ext>
                  </a:extLst>
                </a:gridCol>
                <a:gridCol w="1992284">
                  <a:extLst>
                    <a:ext uri="{9D8B030D-6E8A-4147-A177-3AD203B41FA5}">
                      <a16:colId xmlns:a16="http://schemas.microsoft.com/office/drawing/2014/main" val="3074610564"/>
                    </a:ext>
                  </a:extLst>
                </a:gridCol>
                <a:gridCol w="1992284">
                  <a:extLst>
                    <a:ext uri="{9D8B030D-6E8A-4147-A177-3AD203B41FA5}">
                      <a16:colId xmlns:a16="http://schemas.microsoft.com/office/drawing/2014/main" val="3305654110"/>
                    </a:ext>
                  </a:extLst>
                </a:gridCol>
              </a:tblGrid>
              <a:tr h="45923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11931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Breakfast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Selection of cereals, porridge, and fruits. Wholemeal bread with variety of spreads. 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03267"/>
                  </a:ext>
                </a:extLst>
              </a:tr>
              <a:tr h="791788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Morning snack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Breadsticks and vegetable batons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Bagels and boiled eggs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Oranges and rice cakes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Cherry tomato, carrot and thyme muffins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Cheese and crackers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9180"/>
                  </a:ext>
                </a:extLst>
              </a:tr>
              <a:tr h="622493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Lunch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Lasagne with cucumber batons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Red lentil and butternut squash curry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Fish fingers, mash and beans</a:t>
                      </a:r>
                    </a:p>
                    <a:p>
                      <a:pPr algn="ctr"/>
                      <a:r>
                        <a:rPr lang="en-GB" sz="1200" b="0" dirty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Shepherds pie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Chicken balls with tomato and carrot sauce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86218"/>
                  </a:ext>
                </a:extLst>
              </a:tr>
              <a:tr h="83797">
                <a:tc rowSpan="2">
                  <a:txBody>
                    <a:bodyPr/>
                    <a:lstStyle/>
                    <a:p>
                      <a:r>
                        <a:rPr lang="en-GB" sz="1400" b="1" i="1"/>
                        <a:t>Vegetarian option </a:t>
                      </a:r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Vegetable Lasagne with cucumber batons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Quorn fish fingers, mash and beans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829847"/>
                  </a:ext>
                </a:extLst>
              </a:tr>
              <a:tr h="5865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Homemade Vegetarian shepherds pie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Homemade vegetarian meatballs with tomato and carrot sauce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698713"/>
                  </a:ext>
                </a:extLst>
              </a:tr>
              <a:tr h="538696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Dessert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Peaches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Pineapple upside down cake</a:t>
                      </a:r>
                    </a:p>
                    <a:p>
                      <a:pPr algn="ctr"/>
                      <a:r>
                        <a:rPr lang="en-GB" sz="1200" b="0" dirty="0"/>
                        <a:t>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Yoghurt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Bananas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Yoghurt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63152"/>
                  </a:ext>
                </a:extLst>
              </a:tr>
              <a:tr h="1063258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Mid afternoon snack</a:t>
                      </a:r>
                    </a:p>
                    <a:p>
                      <a:r>
                        <a:rPr lang="en-GB" sz="1400" b="1" i="1" dirty="0"/>
                        <a:t>Vegetarian option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Chunky vegetable pasta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Sweet potato macaroni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Roasted Tomato soup and chia seed crackers </a:t>
                      </a:r>
                    </a:p>
                    <a:p>
                      <a:pPr algn="ctr"/>
                      <a:endParaRPr lang="en-GB" sz="1200" b="0" dirty="0"/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Green lentil curry and tortilla wraps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Cheese and tomato omelette boats </a:t>
                      </a:r>
                    </a:p>
                    <a:p>
                      <a:pPr algn="ctr"/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77585"/>
                  </a:ext>
                </a:extLst>
              </a:tr>
            </a:tbl>
          </a:graphicData>
        </a:graphic>
      </p:graphicFrame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DE5E824-EE16-4C05-AB0D-2B9E7BCABA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9" t="22552" r="8198" b="55218"/>
          <a:stretch/>
        </p:blipFill>
        <p:spPr>
          <a:xfrm>
            <a:off x="0" y="0"/>
            <a:ext cx="2552466" cy="535243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560178B-C71D-41BE-9E66-C16688D011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t="46625" r="8563" b="31145"/>
          <a:stretch/>
        </p:blipFill>
        <p:spPr>
          <a:xfrm>
            <a:off x="2552466" y="0"/>
            <a:ext cx="2772638" cy="58141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1B6B3194-2B32-4A65-B063-0031579A9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t="70229" r="16307" b="7541"/>
          <a:stretch/>
        </p:blipFill>
        <p:spPr>
          <a:xfrm>
            <a:off x="5325104" y="10522"/>
            <a:ext cx="2330293" cy="605403"/>
          </a:xfrm>
          <a:prstGeom prst="rect">
            <a:avLst/>
          </a:prstGeom>
        </p:spPr>
      </p:pic>
      <p:pic>
        <p:nvPicPr>
          <p:cNvPr id="13" name="Picture 12" descr="A close up of a womans face&#10;&#10;Description automatically generated">
            <a:extLst>
              <a:ext uri="{FF2B5EF4-FFF2-40B4-BE49-F238E27FC236}">
                <a16:creationId xmlns:a16="http://schemas.microsoft.com/office/drawing/2014/main" id="{DDA745C6-7A25-465C-87D8-CB4F8498B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92" y="0"/>
            <a:ext cx="2460608" cy="8169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3E52FB9-DFB4-4749-9324-E31D8AF406FB}"/>
              </a:ext>
            </a:extLst>
          </p:cNvPr>
          <p:cNvSpPr txBox="1"/>
          <p:nvPr/>
        </p:nvSpPr>
        <p:spPr>
          <a:xfrm>
            <a:off x="8811491" y="535243"/>
            <a:ext cx="274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Autumn/Winter Menu </a:t>
            </a:r>
            <a:endParaRPr lang="en-GB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329467CB-C1C6-4C2E-83A1-B73D1A3C65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9967587" y="1403064"/>
            <a:ext cx="287024" cy="294866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75E563D-33E3-45B8-9DD8-1BE5CCF4E0F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9664063" y="1394043"/>
            <a:ext cx="290161" cy="298003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40DC085-DEB9-47CE-AB1A-070D20FDF2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761186" y="2210940"/>
            <a:ext cx="290161" cy="298003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BF27307-2529-46D4-B63C-3FDE864107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667556" y="2216735"/>
            <a:ext cx="290161" cy="29800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4D0122A0-3DC8-41BA-879D-07E504E083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643255" y="2231564"/>
            <a:ext cx="290161" cy="298003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77745D51-EC56-4F2A-B2FF-B516ECC951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839660" y="2226192"/>
            <a:ext cx="290161" cy="298003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C6109B52-A509-4990-B4DA-170B071A3B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578267" y="2834399"/>
            <a:ext cx="290161" cy="298003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B60B11D8-E96F-4BE7-8B10-9BF70829F0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400492" y="3626959"/>
            <a:ext cx="290161" cy="298003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714AF028-0DEC-4BB8-9842-9B2B09A68D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2865786" y="5398200"/>
            <a:ext cx="290161" cy="298003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0890EF8A-0F97-4D0D-BED7-26578778A6E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671516" y="5485579"/>
            <a:ext cx="290161" cy="298003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ACCEB276-C825-41F3-ABAE-C49C1619DB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707166" y="5483630"/>
            <a:ext cx="290161" cy="298003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EF3A9D33-A5D1-41C8-A396-8FFAC12585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782275" y="3735942"/>
            <a:ext cx="290161" cy="298003"/>
          </a:xfrm>
          <a:prstGeom prst="rect">
            <a:avLst/>
          </a:prstGeom>
        </p:spPr>
      </p:pic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DE6C6296-316A-4465-8B2A-E13C405621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6591977" y="2849842"/>
            <a:ext cx="290161" cy="298003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627A39C1-3338-47A3-BE30-D0B071F9C8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8819712" y="5478924"/>
            <a:ext cx="290161" cy="298003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9C0409AA-4272-414F-8D5E-D8A192FB10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559692" y="5478923"/>
            <a:ext cx="290161" cy="298003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6C87F7B9-628B-479B-B9F8-E328686EEC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7101882" y="3739079"/>
            <a:ext cx="287024" cy="294866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924E0B8D-F598-4068-B9FE-577B6A1E2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961696" y="4519965"/>
            <a:ext cx="287024" cy="294866"/>
          </a:xfrm>
          <a:prstGeom prst="rect">
            <a:avLst/>
          </a:prstGeom>
        </p:spPr>
      </p:pic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id="{7C14DBBE-C7A0-4FEA-A8FD-A4F5F688F0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4961677" y="2226406"/>
            <a:ext cx="298004" cy="290162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B8755C16-13A1-4A10-A34E-B236C54349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8" t="23125" r="59735" b="57958"/>
          <a:stretch/>
        </p:blipFill>
        <p:spPr>
          <a:xfrm>
            <a:off x="5290668" y="2231564"/>
            <a:ext cx="294866" cy="276755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BD1BD3E1-275C-4CA1-8389-D30FC4EFF8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8982421" y="2213066"/>
            <a:ext cx="298004" cy="290162"/>
          </a:xfrm>
          <a:prstGeom prst="rect">
            <a:avLst/>
          </a:prstGeom>
        </p:spPr>
      </p:pic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id="{A6755686-10FA-4C8B-8A32-D8CE208AD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9303195" y="2210714"/>
            <a:ext cx="287024" cy="294866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019D38AE-855C-4000-BE1B-052D76E4CE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1064275" y="2224054"/>
            <a:ext cx="287024" cy="294866"/>
          </a:xfrm>
          <a:prstGeom prst="rect">
            <a:avLst/>
          </a:prstGeom>
        </p:spPr>
      </p:pic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4194528B-2429-4DE3-9F2F-3C0180D94F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6914929" y="2849842"/>
            <a:ext cx="287024" cy="294866"/>
          </a:xfrm>
          <a:prstGeom prst="rect">
            <a:avLst/>
          </a:prstGeom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0C1E6232-BB97-4531-8024-3B26FA91FD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47643" r="76830" b="34224"/>
          <a:stretch/>
        </p:blipFill>
        <p:spPr>
          <a:xfrm>
            <a:off x="7250670" y="2840317"/>
            <a:ext cx="298004" cy="290161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id="{35B06B37-B7CB-4BAF-BC7F-F4B0E3A618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2890991" y="2829412"/>
            <a:ext cx="287024" cy="294866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id="{D0BD5E8E-16AB-4907-90BF-680509D1C1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3210806" y="2829412"/>
            <a:ext cx="298004" cy="294866"/>
          </a:xfrm>
          <a:prstGeom prst="rect">
            <a:avLst/>
          </a:prstGeom>
        </p:spPr>
      </p:pic>
      <p:pic>
        <p:nvPicPr>
          <p:cNvPr id="63" name="Picture 62" descr="A close up of a logo&#10;&#10;Description automatically generated">
            <a:extLst>
              <a:ext uri="{FF2B5EF4-FFF2-40B4-BE49-F238E27FC236}">
                <a16:creationId xmlns:a16="http://schemas.microsoft.com/office/drawing/2014/main" id="{3FF42130-F041-4CA3-93A6-57DC1E8F1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2731525" y="3630096"/>
            <a:ext cx="287024" cy="294866"/>
          </a:xfrm>
          <a:prstGeom prst="rect">
            <a:avLst/>
          </a:prstGeom>
        </p:spPr>
      </p:pic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id="{DFA9C08C-3847-4CE4-B451-30551159E8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3053400" y="3629810"/>
            <a:ext cx="298004" cy="294866"/>
          </a:xfrm>
          <a:prstGeom prst="rect">
            <a:avLst/>
          </a:prstGeom>
        </p:spPr>
      </p:pic>
      <p:pic>
        <p:nvPicPr>
          <p:cNvPr id="67" name="Picture 66" descr="A close up of a logo&#10;&#10;Description automatically generated">
            <a:extLst>
              <a:ext uri="{FF2B5EF4-FFF2-40B4-BE49-F238E27FC236}">
                <a16:creationId xmlns:a16="http://schemas.microsoft.com/office/drawing/2014/main" id="{DD0BC096-CEEF-473F-A5CF-5CE966493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3393277" y="3630879"/>
            <a:ext cx="298004" cy="290162"/>
          </a:xfrm>
          <a:prstGeom prst="rect">
            <a:avLst/>
          </a:prstGeom>
        </p:spPr>
      </p:pic>
      <p:pic>
        <p:nvPicPr>
          <p:cNvPr id="69" name="Picture 68" descr="A close up of a logo&#10;&#10;Description automatically generated">
            <a:extLst>
              <a:ext uri="{FF2B5EF4-FFF2-40B4-BE49-F238E27FC236}">
                <a16:creationId xmlns:a16="http://schemas.microsoft.com/office/drawing/2014/main" id="{49C3BCA5-9546-42A8-8901-AF7AF30735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8810824" y="2890737"/>
            <a:ext cx="287024" cy="294866"/>
          </a:xfrm>
          <a:prstGeom prst="rect">
            <a:avLst/>
          </a:prstGeom>
        </p:spPr>
      </p:pic>
      <p:pic>
        <p:nvPicPr>
          <p:cNvPr id="71" name="Picture 70" descr="A close up of a logo&#10;&#10;Description automatically generated">
            <a:extLst>
              <a:ext uri="{FF2B5EF4-FFF2-40B4-BE49-F238E27FC236}">
                <a16:creationId xmlns:a16="http://schemas.microsoft.com/office/drawing/2014/main" id="{1B6DD1DD-9155-4A75-8BFB-0D1456F60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t="70886" r="68322" b="11079"/>
          <a:stretch/>
        </p:blipFill>
        <p:spPr>
          <a:xfrm>
            <a:off x="9130639" y="2886137"/>
            <a:ext cx="299573" cy="288593"/>
          </a:xfrm>
          <a:prstGeom prst="rect">
            <a:avLst/>
          </a:prstGeom>
        </p:spPr>
      </p:pic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4B0CF410-32F8-41E2-A0F9-09EAD6BB45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8" t="70540" r="17120" b="10925"/>
          <a:stretch/>
        </p:blipFill>
        <p:spPr>
          <a:xfrm>
            <a:off x="9110121" y="3776374"/>
            <a:ext cx="304288" cy="296604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1655D794-5CD9-4524-88C0-C637323C07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8780521" y="3773394"/>
            <a:ext cx="299573" cy="288593"/>
          </a:xfrm>
          <a:prstGeom prst="rect">
            <a:avLst/>
          </a:prstGeom>
        </p:spPr>
      </p:pic>
      <p:pic>
        <p:nvPicPr>
          <p:cNvPr id="77" name="Picture 76" descr="A close up of a logo&#10;&#10;Description automatically generated">
            <a:extLst>
              <a:ext uri="{FF2B5EF4-FFF2-40B4-BE49-F238E27FC236}">
                <a16:creationId xmlns:a16="http://schemas.microsoft.com/office/drawing/2014/main" id="{26C9B9EF-13C8-4210-AAE0-3B775C14D2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4750021" y="4519965"/>
            <a:ext cx="290161" cy="298003"/>
          </a:xfrm>
          <a:prstGeom prst="rect">
            <a:avLst/>
          </a:prstGeom>
        </p:spPr>
      </p:pic>
      <p:pic>
        <p:nvPicPr>
          <p:cNvPr id="79" name="Picture 78" descr="A close up of a logo&#10;&#10;Description automatically generated">
            <a:extLst>
              <a:ext uri="{FF2B5EF4-FFF2-40B4-BE49-F238E27FC236}">
                <a16:creationId xmlns:a16="http://schemas.microsoft.com/office/drawing/2014/main" id="{AC49C75A-3EF4-4105-8BED-CB51C55158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5073613" y="4519965"/>
            <a:ext cx="298004" cy="290162"/>
          </a:xfrm>
          <a:prstGeom prst="rect">
            <a:avLst/>
          </a:prstGeom>
        </p:spPr>
      </p:pic>
      <p:pic>
        <p:nvPicPr>
          <p:cNvPr id="81" name="Picture 80" descr="A close up of a logo&#10;&#10;Description automatically generated">
            <a:extLst>
              <a:ext uri="{FF2B5EF4-FFF2-40B4-BE49-F238E27FC236}">
                <a16:creationId xmlns:a16="http://schemas.microsoft.com/office/drawing/2014/main" id="{7DBD3807-B41F-4FA8-952D-EDA20BCF5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6958370" y="4520054"/>
            <a:ext cx="287024" cy="294866"/>
          </a:xfrm>
          <a:prstGeom prst="rect">
            <a:avLst/>
          </a:prstGeom>
        </p:spPr>
      </p:pic>
      <p:pic>
        <p:nvPicPr>
          <p:cNvPr id="83" name="Picture 82" descr="A close up of a logo&#10;&#10;Description automatically generated">
            <a:extLst>
              <a:ext uri="{FF2B5EF4-FFF2-40B4-BE49-F238E27FC236}">
                <a16:creationId xmlns:a16="http://schemas.microsoft.com/office/drawing/2014/main" id="{60B9C393-0A29-459E-B3F7-ADDC4688D4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0559692" y="2976845"/>
            <a:ext cx="290161" cy="298003"/>
          </a:xfrm>
          <a:prstGeom prst="rect">
            <a:avLst/>
          </a:prstGeom>
        </p:spPr>
      </p:pic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50EE4677-791C-4B73-8F43-7EB7521053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0872416" y="2983401"/>
            <a:ext cx="287024" cy="294866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6BC16A55-8BB1-4FD8-A3C3-B2207D035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11203105" y="2979342"/>
            <a:ext cx="299573" cy="288593"/>
          </a:xfrm>
          <a:prstGeom prst="rect">
            <a:avLst/>
          </a:prstGeom>
        </p:spPr>
      </p:pic>
      <p:pic>
        <p:nvPicPr>
          <p:cNvPr id="89" name="Picture 88" descr="A close up of a logo&#10;&#10;Description automatically generated">
            <a:extLst>
              <a:ext uri="{FF2B5EF4-FFF2-40B4-BE49-F238E27FC236}">
                <a16:creationId xmlns:a16="http://schemas.microsoft.com/office/drawing/2014/main" id="{390F40E4-FF64-4563-B636-81C62E6A10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0490175" y="3878986"/>
            <a:ext cx="298004" cy="290162"/>
          </a:xfrm>
          <a:prstGeom prst="rect">
            <a:avLst/>
          </a:prstGeom>
        </p:spPr>
      </p:pic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7AD7A4BD-B6F6-46D2-A70E-54A2F3B63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10821796" y="3889492"/>
            <a:ext cx="299573" cy="288593"/>
          </a:xfrm>
          <a:prstGeom prst="rect">
            <a:avLst/>
          </a:prstGeom>
        </p:spPr>
      </p:pic>
      <p:pic>
        <p:nvPicPr>
          <p:cNvPr id="93" name="Picture 92" descr="A close up of a logo&#10;&#10;Description automatically generated">
            <a:extLst>
              <a:ext uri="{FF2B5EF4-FFF2-40B4-BE49-F238E27FC236}">
                <a16:creationId xmlns:a16="http://schemas.microsoft.com/office/drawing/2014/main" id="{525A5CB9-0F87-4858-A5E0-4A592E5723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3352" r="77017" b="58025"/>
          <a:stretch/>
        </p:blipFill>
        <p:spPr>
          <a:xfrm>
            <a:off x="11147571" y="3884786"/>
            <a:ext cx="290161" cy="298003"/>
          </a:xfrm>
          <a:prstGeom prst="rect">
            <a:avLst/>
          </a:prstGeom>
        </p:spPr>
      </p:pic>
      <p:pic>
        <p:nvPicPr>
          <p:cNvPr id="95" name="Picture 94" descr="A close up of a logo&#10;&#10;Description automatically generated">
            <a:extLst>
              <a:ext uri="{FF2B5EF4-FFF2-40B4-BE49-F238E27FC236}">
                <a16:creationId xmlns:a16="http://schemas.microsoft.com/office/drawing/2014/main" id="{6192F4CA-14A3-4066-B680-0F4E7491CD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4991095" y="5491315"/>
            <a:ext cx="299573" cy="288593"/>
          </a:xfrm>
          <a:prstGeom prst="rect">
            <a:avLst/>
          </a:prstGeom>
        </p:spPr>
      </p:pic>
      <p:pic>
        <p:nvPicPr>
          <p:cNvPr id="97" name="Picture 96" descr="A close up of a logo&#10;&#10;Description automatically generated">
            <a:extLst>
              <a:ext uri="{FF2B5EF4-FFF2-40B4-BE49-F238E27FC236}">
                <a16:creationId xmlns:a16="http://schemas.microsoft.com/office/drawing/2014/main" id="{AA6D1ED6-EF14-4F67-A010-0B29363A4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5327892" y="5485197"/>
            <a:ext cx="287024" cy="294866"/>
          </a:xfrm>
          <a:prstGeom prst="rect">
            <a:avLst/>
          </a:prstGeom>
        </p:spPr>
      </p:pic>
      <p:pic>
        <p:nvPicPr>
          <p:cNvPr id="99" name="Picture 98" descr="A close up of a logo&#10;&#10;Description automatically generated">
            <a:extLst>
              <a:ext uri="{FF2B5EF4-FFF2-40B4-BE49-F238E27FC236}">
                <a16:creationId xmlns:a16="http://schemas.microsoft.com/office/drawing/2014/main" id="{B82DFAF2-D6A3-4AC6-8BC6-E97E2A2BBE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0" t="47226" r="59848" b="34347"/>
          <a:stretch/>
        </p:blipFill>
        <p:spPr>
          <a:xfrm>
            <a:off x="9148703" y="5491315"/>
            <a:ext cx="298004" cy="294866"/>
          </a:xfrm>
          <a:prstGeom prst="rect">
            <a:avLst/>
          </a:prstGeom>
        </p:spPr>
      </p:pic>
      <p:pic>
        <p:nvPicPr>
          <p:cNvPr id="101" name="Picture 100" descr="A close up of a logo&#10;&#10;Description automatically generated">
            <a:extLst>
              <a:ext uri="{FF2B5EF4-FFF2-40B4-BE49-F238E27FC236}">
                <a16:creationId xmlns:a16="http://schemas.microsoft.com/office/drawing/2014/main" id="{4886F014-7DE4-47B5-813C-DC9333B50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7" t="47282" r="25802" b="34937"/>
          <a:stretch/>
        </p:blipFill>
        <p:spPr>
          <a:xfrm>
            <a:off x="7044053" y="5488334"/>
            <a:ext cx="299573" cy="288593"/>
          </a:xfrm>
          <a:prstGeom prst="rect">
            <a:avLst/>
          </a:prstGeom>
        </p:spPr>
      </p:pic>
      <p:pic>
        <p:nvPicPr>
          <p:cNvPr id="103" name="Picture 102" descr="A close up of a logo&#10;&#10;Description automatically generated">
            <a:extLst>
              <a:ext uri="{FF2B5EF4-FFF2-40B4-BE49-F238E27FC236}">
                <a16:creationId xmlns:a16="http://schemas.microsoft.com/office/drawing/2014/main" id="{6BB4591C-52E3-4D80-9830-66A3CA040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5" t="23593" r="8873" b="58274"/>
          <a:stretch/>
        </p:blipFill>
        <p:spPr>
          <a:xfrm>
            <a:off x="10903657" y="5493420"/>
            <a:ext cx="298004" cy="290162"/>
          </a:xfrm>
          <a:prstGeom prst="rect">
            <a:avLst/>
          </a:prstGeom>
        </p:spPr>
      </p:pic>
      <p:pic>
        <p:nvPicPr>
          <p:cNvPr id="105" name="Picture 104" descr="A close up of a logo&#10;&#10;Description automatically generated">
            <a:extLst>
              <a:ext uri="{FF2B5EF4-FFF2-40B4-BE49-F238E27FC236}">
                <a16:creationId xmlns:a16="http://schemas.microsoft.com/office/drawing/2014/main" id="{92BC8051-411D-45B0-A227-EA8FD4E985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2" t="47434" r="43078" b="34139"/>
          <a:stretch/>
        </p:blipFill>
        <p:spPr>
          <a:xfrm>
            <a:off x="11243032" y="5493420"/>
            <a:ext cx="287024" cy="294866"/>
          </a:xfrm>
          <a:prstGeom prst="rect">
            <a:avLst/>
          </a:prstGeom>
        </p:spPr>
      </p:pic>
      <p:graphicFrame>
        <p:nvGraphicFramePr>
          <p:cNvPr id="107" name="Table 19">
            <a:extLst>
              <a:ext uri="{FF2B5EF4-FFF2-40B4-BE49-F238E27FC236}">
                <a16:creationId xmlns:a16="http://schemas.microsoft.com/office/drawing/2014/main" id="{8DF97CC7-671C-4A38-BC5A-038462CBD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59984"/>
              </p:ext>
            </p:extLst>
          </p:nvPr>
        </p:nvGraphicFramePr>
        <p:xfrm>
          <a:off x="1400744" y="6209236"/>
          <a:ext cx="961518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5184">
                  <a:extLst>
                    <a:ext uri="{9D8B030D-6E8A-4147-A177-3AD203B41FA5}">
                      <a16:colId xmlns:a16="http://schemas.microsoft.com/office/drawing/2014/main" val="2927142830"/>
                    </a:ext>
                  </a:extLst>
                </a:gridCol>
              </a:tblGrid>
              <a:tr h="398300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rgbClr val="FFC000"/>
                          </a:solidFill>
                        </a:rPr>
                        <a:t>Allergies and Intolerance.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Please note that children with additional dietary requirements will be catered for.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1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25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512</Words>
  <Application>Microsoft Office PowerPoint</Application>
  <PresentationFormat>Widescreen</PresentationFormat>
  <Paragraphs>136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walton</dc:creator>
  <cp:lastModifiedBy>alex walton</cp:lastModifiedBy>
  <cp:revision>51</cp:revision>
  <dcterms:created xsi:type="dcterms:W3CDTF">2019-02-18T10:10:11Z</dcterms:created>
  <dcterms:modified xsi:type="dcterms:W3CDTF">2021-01-06T18:30:53Z</dcterms:modified>
</cp:coreProperties>
</file>